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4" r:id="rId5"/>
    <p:sldId id="259" r:id="rId6"/>
    <p:sldId id="260" r:id="rId7"/>
    <p:sldId id="261" r:id="rId8"/>
    <p:sldId id="262" r:id="rId9"/>
    <p:sldId id="263" r:id="rId10"/>
    <p:sldId id="265" r:id="rId11"/>
    <p:sldId id="273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47" autoAdjust="0"/>
    <p:restoredTop sz="94660"/>
  </p:normalViewPr>
  <p:slideViewPr>
    <p:cSldViewPr snapToGrid="0">
      <p:cViewPr varScale="1">
        <p:scale>
          <a:sx n="75" d="100"/>
          <a:sy n="75" d="100"/>
        </p:scale>
        <p:origin x="160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3B783-B2D4-42CF-A9E6-1C6429E40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D19A17-23B9-45E0-AABF-4F90D85DD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F43A8-8C90-4546-96D4-8E9A39EE5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8E37-00F7-4297-BDB8-9C467C9596B9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6BD0C-4685-4458-BBE6-D1E5B39B9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2A332-0FA1-4E5F-9B24-F6500939B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87FF-14B7-41FA-BD7B-FDE55E76A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0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9457C-1B28-4728-A692-0DB7142A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D747AA-DA16-440D-A2A1-2B9ABA9504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5A24E-4975-47C3-8300-2B22BEC6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8E37-00F7-4297-BDB8-9C467C9596B9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6DE95-B1ED-458B-9E5E-48AACFDA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B5A8A-BE47-4DE7-A9E9-475D33DD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87FF-14B7-41FA-BD7B-FDE55E76A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1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85EA4A-062C-409B-953A-9E5B013BBE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4DB60A-1089-4BE9-A679-354F9E98C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15CA0-28FC-4C09-877E-33BF14D6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8E37-00F7-4297-BDB8-9C467C9596B9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8C3E3-5BB0-4940-A105-66DD1AC6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126BB-5029-4F93-A39C-6CAA0D78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87FF-14B7-41FA-BD7B-FDE55E76A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28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E6246-A901-4D8D-9043-46701C1E9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28510-0363-4006-8C7B-C4DE291D9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EB0BA-441B-48E6-9F2B-1043D5AD9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8E37-00F7-4297-BDB8-9C467C9596B9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C7687-DAF8-4951-ABA1-7522469E9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8C3D0-3220-4F75-94CF-035A1500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87FF-14B7-41FA-BD7B-FDE55E76A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02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96529-2AE5-40E3-855A-502EEEEC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4D5DB-E2DB-4274-9389-005EC22DA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F5F3E-836D-4510-A163-B069255E2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8E37-00F7-4297-BDB8-9C467C9596B9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23BFA-BD43-4AF7-8FBC-5047B29FF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002D1-8126-44AD-BEDA-BCC144FB1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87FF-14B7-41FA-BD7B-FDE55E76A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5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33456-DC0B-492A-838F-96D4EA091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91FA7-6B64-4EFA-8D62-998FF3766D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06516-A5B0-4591-9951-5BB398B4D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BDD0-FBA3-4F07-808B-B7BFA63C8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8E37-00F7-4297-BDB8-9C467C9596B9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B802D2-6255-4A0C-9927-C851B8445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DF98E-8D86-404A-913E-C9041EF78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87FF-14B7-41FA-BD7B-FDE55E76A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60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00B2-5213-495B-9AEF-9614C7FCA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2B4B0-CFBC-4687-99A8-B331D6546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748070-F3C4-42B9-8944-571CBD69B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D13C26-CF26-4640-9581-BC166F20EA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D1189E-6064-44AE-AC3B-EA08FB51B7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D20D59-61D8-4642-BCFF-EB6D7CC85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8E37-00F7-4297-BDB8-9C467C9596B9}" type="datetimeFigureOut">
              <a:rPr lang="en-US" smtClean="0"/>
              <a:t>6/28/18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3EF82-4911-4527-A9F1-11710820A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294211-68B8-4B9A-9364-A5A08208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87FF-14B7-41FA-BD7B-FDE55E76A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96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42A5A-2835-45E1-B52F-40FC7DD6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C98384-9FC5-4AB6-942E-1C71319CC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8E37-00F7-4297-BDB8-9C467C9596B9}" type="datetimeFigureOut">
              <a:rPr lang="en-US" smtClean="0"/>
              <a:t>6/28/18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A8EC1-8CBE-49D5-A1E2-A4C785130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7E92A-D964-4CA8-8959-8E251C0A3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87FF-14B7-41FA-BD7B-FDE55E76A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34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6CE651-DDEC-4888-847D-D4DE9780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8E37-00F7-4297-BDB8-9C467C9596B9}" type="datetimeFigureOut">
              <a:rPr lang="en-US" smtClean="0"/>
              <a:t>6/28/18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AFAB8-85B6-4987-AAA5-D1FC7A70C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CD88C-1E3C-491A-A6AE-200E841AC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87FF-14B7-41FA-BD7B-FDE55E76A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901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CD488-D419-4C6D-B3FE-6F26DD523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6465A-8075-41D4-A5E9-2CBCD331E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8DEFD-0763-4149-AFE8-8FEFFA8ADD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EF5FE-CC2B-46CF-8056-4413693C1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8E37-00F7-4297-BDB8-9C467C9596B9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CC570-F7DE-4EED-A41E-6BC9F944B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66D105-3A6D-4617-9252-F0E565610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87FF-14B7-41FA-BD7B-FDE55E76A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12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6462C-9684-4497-9733-5F1662AE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B4A68E-0EEE-421F-A849-A5E516DB1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892B1-BB8F-4784-8070-24186E1D7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05BCA-21EC-48FB-8CA7-17A5852D2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8E37-00F7-4297-BDB8-9C467C9596B9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B018EF-1ABD-4A6A-B246-848712D29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C7152-0437-4F1D-AD15-DEE4DAD4E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87FF-14B7-41FA-BD7B-FDE55E76A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9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88E2F5-C8DE-45D2-B654-8764B5D2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F503F-D1C5-4D3B-984E-03832DADB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FC1A1-3379-464B-B440-3EF2DDF5D5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B8E37-00F7-4297-BDB8-9C467C9596B9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FFA3E-3C28-4ED8-A0C2-3AC3A3EE6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A0512-0D0C-40E1-8D4C-74D89E3B6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487FF-14B7-41FA-BD7B-FDE55E76A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85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49755-3A44-44D9-8836-F492DBD208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042851"/>
            <a:ext cx="10162903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Sentence Level Or Token Level Features For Automatic Short Answer Grading?: Use Both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408CA-70C4-4AEC-A917-2F09B6C0CC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387"/>
            <a:ext cx="9144000" cy="1655762"/>
          </a:xfrm>
        </p:spPr>
        <p:txBody>
          <a:bodyPr>
            <a:noAutofit/>
          </a:bodyPr>
          <a:lstStyle/>
          <a:p>
            <a:r>
              <a:rPr lang="en-US" sz="2200" dirty="0" err="1"/>
              <a:t>Swarnadeep</a:t>
            </a:r>
            <a:r>
              <a:rPr lang="en-US" sz="2200" dirty="0"/>
              <a:t> </a:t>
            </a:r>
            <a:r>
              <a:rPr lang="en-US" sz="2200" dirty="0" err="1"/>
              <a:t>Saha</a:t>
            </a:r>
            <a:r>
              <a:rPr lang="en-US" sz="2200" dirty="0"/>
              <a:t>, </a:t>
            </a:r>
            <a:r>
              <a:rPr lang="en-US" sz="2200" u="sng" dirty="0"/>
              <a:t>Tejas I. Dhamecha</a:t>
            </a:r>
            <a:r>
              <a:rPr lang="en-US" sz="2200" dirty="0"/>
              <a:t>, Smit </a:t>
            </a:r>
            <a:r>
              <a:rPr lang="en-US" sz="2200" dirty="0" err="1"/>
              <a:t>Marvaniya</a:t>
            </a:r>
            <a:r>
              <a:rPr lang="en-US" sz="2200" dirty="0"/>
              <a:t>, Renuka </a:t>
            </a:r>
            <a:r>
              <a:rPr lang="en-US" sz="2200" dirty="0" err="1"/>
              <a:t>Sindhgatta</a:t>
            </a:r>
            <a:r>
              <a:rPr lang="en-US" sz="2200" dirty="0"/>
              <a:t>, Bikram Sengupta</a:t>
            </a:r>
          </a:p>
          <a:p>
            <a:endParaRPr lang="en-US" sz="2200" dirty="0"/>
          </a:p>
          <a:p>
            <a:r>
              <a:rPr lang="en-US" sz="2200" dirty="0"/>
              <a:t>IBM Research – India</a:t>
            </a:r>
          </a:p>
          <a:p>
            <a:r>
              <a:rPr lang="en-US" sz="2200" dirty="0"/>
              <a:t>{</a:t>
            </a:r>
            <a:r>
              <a:rPr lang="en-US" sz="2200" dirty="0" err="1"/>
              <a:t>swarnads</a:t>
            </a:r>
            <a:r>
              <a:rPr lang="en-US" sz="2200" dirty="0"/>
              <a:t>, </a:t>
            </a:r>
            <a:r>
              <a:rPr lang="en-US" sz="2200" dirty="0" err="1"/>
              <a:t>tidhamecha</a:t>
            </a:r>
            <a:r>
              <a:rPr lang="en-US" sz="2200" dirty="0"/>
              <a:t>, </a:t>
            </a:r>
            <a:r>
              <a:rPr lang="en-US" sz="2200" dirty="0" err="1"/>
              <a:t>smarvani</a:t>
            </a:r>
            <a:r>
              <a:rPr lang="en-US" sz="2200" dirty="0"/>
              <a:t>, </a:t>
            </a:r>
            <a:r>
              <a:rPr lang="en-US" sz="2200" dirty="0" err="1"/>
              <a:t>renuka.sr</a:t>
            </a:r>
            <a:r>
              <a:rPr lang="en-US" sz="2200" dirty="0"/>
              <a:t>, </a:t>
            </a:r>
            <a:r>
              <a:rPr lang="en-US" sz="2200" dirty="0" err="1"/>
              <a:t>bsengupt</a:t>
            </a:r>
            <a:r>
              <a:rPr lang="en-US" sz="2200" dirty="0"/>
              <a:t>}@</a:t>
            </a:r>
            <a:r>
              <a:rPr lang="en-US" sz="2200" dirty="0" err="1"/>
              <a:t>in.ibm.com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1015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19365-5741-4C53-B08E-101024D9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Token Level Features -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24F0C-6921-495F-B440-DFCD76C24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979"/>
            <a:ext cx="10515600" cy="4351338"/>
          </a:xfrm>
        </p:spPr>
        <p:txBody>
          <a:bodyPr/>
          <a:lstStyle/>
          <a:p>
            <a:r>
              <a:rPr lang="en-US"/>
              <a:t>3 Word Overlap features.</a:t>
            </a:r>
          </a:p>
          <a:p>
            <a:r>
              <a:rPr lang="en-US"/>
              <a:t>50 </a:t>
            </a:r>
            <a:r>
              <a:rPr lang="en-US" err="1"/>
              <a:t>HoPSTag</a:t>
            </a:r>
            <a:r>
              <a:rPr lang="en-US"/>
              <a:t> features – 10 </a:t>
            </a:r>
            <a:r>
              <a:rPr lang="en-US" err="1"/>
              <a:t>HoPS</a:t>
            </a:r>
            <a:r>
              <a:rPr lang="en-US"/>
              <a:t> features for 5 POS Tags.</a:t>
            </a:r>
          </a:p>
          <a:p>
            <a:r>
              <a:rPr lang="en-US"/>
              <a:t>8 Question Type features.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E6B34-453B-4B74-A65E-122EEA25B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076" y="3044757"/>
            <a:ext cx="6595353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CED604-3D13-4EBC-BE42-A87BE851106C}"/>
              </a:ext>
            </a:extLst>
          </p:cNvPr>
          <p:cNvSpPr txBox="1"/>
          <p:nvPr/>
        </p:nvSpPr>
        <p:spPr>
          <a:xfrm>
            <a:off x="9367736" y="4241260"/>
            <a:ext cx="2597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HoPSTag</a:t>
            </a:r>
            <a:r>
              <a:rPr lang="en-US"/>
              <a:t> Features averaged over all partially correct answers in SemEval-13 dataset.</a:t>
            </a:r>
          </a:p>
        </p:txBody>
      </p:sp>
    </p:spTree>
    <p:extLst>
      <p:ext uri="{BB962C8B-B14F-4D97-AF65-F5344CB8AC3E}">
        <p14:creationId xmlns:p14="http://schemas.microsoft.com/office/powerpoint/2010/main" val="32363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F96CC-1DAE-9A43-A332-B3F83C9A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Sentence Level Features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669C8-26A9-814A-B990-4FE125E0D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</a:t>
            </a:r>
            <a:r>
              <a:rPr lang="en-US" dirty="0" err="1"/>
              <a:t>InferSent</a:t>
            </a:r>
            <a:r>
              <a:rPr lang="en-US" dirty="0"/>
              <a:t> pre-trained model to generate embeddings for the question (q), reference answer (r) and student answer (s).</a:t>
            </a:r>
          </a:p>
          <a:p>
            <a:r>
              <a:rPr lang="en-US" dirty="0"/>
              <a:t>Without question embedding</a:t>
            </a:r>
          </a:p>
          <a:p>
            <a:pPr lvl="1"/>
            <a:r>
              <a:rPr lang="en-US" dirty="0"/>
              <a:t>S(q, r, a) = (r*a, |r-a|)</a:t>
            </a:r>
          </a:p>
          <a:p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question</a:t>
            </a:r>
            <a:r>
              <a:rPr lang="pt-BR" dirty="0"/>
              <a:t> </a:t>
            </a:r>
            <a:r>
              <a:rPr lang="pt-BR" dirty="0" err="1"/>
              <a:t>embedding</a:t>
            </a:r>
            <a:endParaRPr lang="pt-BR" dirty="0"/>
          </a:p>
          <a:p>
            <a:pPr lvl="1"/>
            <a:r>
              <a:rPr lang="en-US" dirty="0"/>
              <a:t>S(q, r, a) = (r*a, |r-a|, (q*r), |q-r|, q*a, |q-a|)</a:t>
            </a:r>
          </a:p>
          <a:p>
            <a:r>
              <a:rPr lang="en-US" dirty="0"/>
              <a:t>Unseen Answer test set – using question embedding should help.</a:t>
            </a:r>
          </a:p>
          <a:p>
            <a:r>
              <a:rPr lang="en-US" dirty="0"/>
              <a:t>Interpretations:</a:t>
            </a:r>
          </a:p>
          <a:p>
            <a:pPr lvl="1"/>
            <a:r>
              <a:rPr lang="en-US" dirty="0"/>
              <a:t>(r*a, |r-a|) - information gap between student and reference answer. </a:t>
            </a:r>
          </a:p>
          <a:p>
            <a:pPr lvl="1"/>
            <a:r>
              <a:rPr lang="en-US" dirty="0"/>
              <a:t>(r*q, |r-q|) - novel information in reference answer. </a:t>
            </a:r>
          </a:p>
          <a:p>
            <a:pPr lvl="1"/>
            <a:r>
              <a:rPr lang="en-US" dirty="0"/>
              <a:t>(q*a, |q-a|) - novel information in student answer.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700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FE64-DDD7-45F8-BD46-C8215E15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26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Final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57D024-D047-46EA-AAF9-8993D33D7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8102" y="1536970"/>
            <a:ext cx="7052553" cy="5136204"/>
          </a:xfrm>
        </p:spPr>
      </p:pic>
    </p:spTree>
    <p:extLst>
      <p:ext uri="{BB962C8B-B14F-4D97-AF65-F5344CB8AC3E}">
        <p14:creationId xmlns:p14="http://schemas.microsoft.com/office/powerpoint/2010/main" val="1445006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43C09-A23A-48A6-AE01-457B3DA2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24D3B-0341-4485-A313-C17A2243104C}"/>
              </a:ext>
            </a:extLst>
          </p:cNvPr>
          <p:cNvSpPr txBox="1"/>
          <p:nvPr/>
        </p:nvSpPr>
        <p:spPr>
          <a:xfrm>
            <a:off x="1436915" y="4145270"/>
            <a:ext cx="102325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Large Scale Industry Dataset – 3 class Classification task (Correct, Partially correct, Incorrect).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SemEval-2013 Dataset –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/>
              <a:t>2-way Classification task (Correct, Incorrect).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/>
              <a:t>3-way Classification task (Correct, Incorrect, Contradictory).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/>
              <a:t>5-way Classification task (Correct, Partially correct, Contradictory, Irrelevant, Out of domain)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Mohler et al. Dataset – Regression task (Score range – [0,5])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D009BC-B0A9-3F4C-900C-032EC6542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E351D4-B8AD-D845-993D-BC6AC3DFD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207" y="1733453"/>
            <a:ext cx="7919585" cy="227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6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ED3F-AF3D-4AC2-992E-F1734CAF6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Results – Industry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E54034-8E0E-495F-8545-6011083D5B35}"/>
              </a:ext>
            </a:extLst>
          </p:cNvPr>
          <p:cNvSpPr txBox="1"/>
          <p:nvPr/>
        </p:nvSpPr>
        <p:spPr>
          <a:xfrm>
            <a:off x="1132072" y="4536434"/>
            <a:ext cx="4503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 achieve much better results than two SOA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53C9FA-0C73-4A8F-AB0C-345F1B12F39B}"/>
              </a:ext>
            </a:extLst>
          </p:cNvPr>
          <p:cNvSpPr txBox="1"/>
          <p:nvPr/>
        </p:nvSpPr>
        <p:spPr>
          <a:xfrm>
            <a:off x="6480195" y="4342086"/>
            <a:ext cx="3822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Ablation Study of Token Level Features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859C2-5658-2643-AD94-2757B6735B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2"/>
          <a:stretch/>
        </p:blipFill>
        <p:spPr>
          <a:xfrm>
            <a:off x="1069600" y="2099574"/>
            <a:ext cx="4628008" cy="2523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6F452B-B791-9148-9920-5905344AE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844" y="2286365"/>
            <a:ext cx="5385673" cy="21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5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0BD6C-CBF0-5F43-A99D-F14D1AF9B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14B25E-8FC0-934B-BE38-155BABE86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" y="1729105"/>
            <a:ext cx="5392420" cy="2123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2BBA80-370C-CB4E-9CE7-43DECBBCA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680" y="1729105"/>
            <a:ext cx="5392420" cy="2123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AE3E66-0DE6-A345-A031-2266CB067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790" y="4053523"/>
            <a:ext cx="5392420" cy="2123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60AD7D-F87A-4ACC-99BF-7C2C0648198E}"/>
              </a:ext>
            </a:extLst>
          </p:cNvPr>
          <p:cNvSpPr txBox="1"/>
          <p:nvPr/>
        </p:nvSpPr>
        <p:spPr>
          <a:xfrm>
            <a:off x="8792210" y="5435022"/>
            <a:ext cx="2492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Beats SOA systems from </a:t>
            </a:r>
          </a:p>
          <a:p>
            <a:pPr algn="ctr"/>
            <a:r>
              <a:rPr lang="en-US" dirty="0"/>
              <a:t>the shared task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B844D7-26F9-46D9-A87F-272D88698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843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Results – SemEval-2013 Dataset</a:t>
            </a:r>
          </a:p>
        </p:txBody>
      </p:sp>
    </p:spTree>
    <p:extLst>
      <p:ext uri="{BB962C8B-B14F-4D97-AF65-F5344CB8AC3E}">
        <p14:creationId xmlns:p14="http://schemas.microsoft.com/office/powerpoint/2010/main" val="89368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0.21198 0.1840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9" y="919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D5AE2-5D81-4B2A-AE68-3728C9B2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Results – Mohler et al. Dataset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BD4DF8-E6C2-3541-A449-A6468D0E2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B74452-1025-C04E-8ADC-8DA083CCB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136" y="1945032"/>
            <a:ext cx="5689727" cy="407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77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F27B9-E687-484C-9B87-BFC7AF043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07C81-56C3-4667-B4E3-5581D6AC9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Existing techniques in Automatic Short Answer Grading use either token level or sentence level features.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/>
              <a:t>Token level features are ineffective in capturing semantics.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/>
              <a:t>Sentence level features fail for non-sentential answers.</a:t>
            </a:r>
          </a:p>
          <a:p>
            <a:r>
              <a:rPr lang="en-US"/>
              <a:t>We introduce novel token level features – Histogram of Partial Similarities (</a:t>
            </a:r>
            <a:r>
              <a:rPr lang="en-US" err="1"/>
              <a:t>HoPS</a:t>
            </a:r>
            <a:r>
              <a:rPr lang="en-US"/>
              <a:t>) for understanding partially correct answers.</a:t>
            </a:r>
          </a:p>
          <a:p>
            <a:r>
              <a:rPr lang="en-US"/>
              <a:t>We show that token level and sentence level features have complementary benefits.</a:t>
            </a:r>
          </a:p>
          <a:p>
            <a:r>
              <a:rPr lang="en-US"/>
              <a:t>We propose a model that combines them.</a:t>
            </a:r>
          </a:p>
          <a:p>
            <a:r>
              <a:rPr lang="en-US"/>
              <a:t>Extensive evaluation in a large scale industry dataset and two benchmarking datasets show state-of-the-art performances.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1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83FC9-C9A8-4A8E-BC10-FAD8236FE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Automatic Short Answer Grading -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18F46-DD2D-4CC8-A3D9-54A6FAA20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98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Grade a short student answer in reference to a model answer for a given question.</a:t>
            </a:r>
          </a:p>
          <a:p>
            <a:r>
              <a:rPr lang="en-US" dirty="0"/>
              <a:t>Student and reference answers are typically 1-2 sentences long.</a:t>
            </a:r>
          </a:p>
          <a:p>
            <a:r>
              <a:rPr lang="en-US" dirty="0"/>
              <a:t>Input is a triple: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Question (Q)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Reference Answer (RA) – Created by Subject Matter Experts (SME)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Student Answer (SA)</a:t>
            </a:r>
          </a:p>
          <a:p>
            <a:r>
              <a:rPr lang="en-US" dirty="0"/>
              <a:t>Output is either: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 class label – e.g. Correct, Incorrect, etc.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 real valued score within a range – e.g. : 4.5 (Range : [0-5])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66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B6AA7-17F2-4A44-9686-D17A477E3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Existing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D01A3-A52F-43AF-A3A4-4387C5BF3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834"/>
            <a:ext cx="10515600" cy="493404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Supervised learning problem posed as either a classification or regression task depending on labels.</a:t>
            </a:r>
          </a:p>
          <a:p>
            <a:r>
              <a:rPr lang="en-US" dirty="0"/>
              <a:t>Two main approaches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Hand-crafted Features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Mostly token-based.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Graph alignment and lexical features (Mohler et al), Soft cardinality features (Jimenez et al), etc.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Sultan et al. - State-of-the-art features based on text alignment, semantic similarity (using word vectors), question demoting, term weighting and length ratios.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Deep Learning Approaches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Learn sentence embeddings (vector representations).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Siamese LSTM networks (Mueller et al.)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EMD pooling over Siamese LSTMs (Kumar et al.)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 err="1"/>
              <a:t>InferSent</a:t>
            </a:r>
            <a:r>
              <a:rPr lang="en-US" dirty="0"/>
              <a:t> (</a:t>
            </a:r>
            <a:r>
              <a:rPr lang="en-US" dirty="0" err="1"/>
              <a:t>Conneau</a:t>
            </a:r>
            <a:r>
              <a:rPr lang="en-US" dirty="0"/>
              <a:t> et al.) – State-of-the-art sentence embeddings and used as transferred features for short answer grading.</a:t>
            </a:r>
          </a:p>
        </p:txBody>
      </p:sp>
    </p:spTree>
    <p:extLst>
      <p:ext uri="{BB962C8B-B14F-4D97-AF65-F5344CB8AC3E}">
        <p14:creationId xmlns:p14="http://schemas.microsoft.com/office/powerpoint/2010/main" val="26569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err="1"/>
              <a:t>InferSent</a:t>
            </a:r>
            <a:br>
              <a:rPr lang="en-US" dirty="0"/>
            </a:br>
            <a:r>
              <a:rPr lang="en-US" dirty="0"/>
              <a:t>Recent Sentence Embedding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Claim: DL trained on Natural Inference Learning task, yields </a:t>
            </a:r>
            <a:r>
              <a:rPr lang="en-US" dirty="0" err="1"/>
              <a:t>embeddings</a:t>
            </a:r>
            <a:r>
              <a:rPr lang="en-US" dirty="0"/>
              <a:t>, usable in various other task, including</a:t>
            </a:r>
          </a:p>
          <a:p>
            <a:pPr lvl="1"/>
            <a:r>
              <a:rPr lang="en-US" dirty="0"/>
              <a:t>Sentiment analysis</a:t>
            </a:r>
          </a:p>
          <a:p>
            <a:pPr lvl="1"/>
            <a:r>
              <a:rPr lang="en-US" dirty="0"/>
              <a:t>Product review </a:t>
            </a:r>
          </a:p>
          <a:p>
            <a:pPr lvl="1"/>
            <a:r>
              <a:rPr lang="en-US" dirty="0"/>
              <a:t>Subjectivity/Objectivity</a:t>
            </a:r>
          </a:p>
          <a:p>
            <a:pPr lvl="1"/>
            <a:r>
              <a:rPr lang="en-US" dirty="0"/>
              <a:t>Opinion polarity</a:t>
            </a:r>
          </a:p>
          <a:p>
            <a:pPr lvl="1"/>
            <a:r>
              <a:rPr lang="en-US" dirty="0"/>
              <a:t>Entailment and Semantic Relatedness</a:t>
            </a:r>
          </a:p>
          <a:p>
            <a:pPr lvl="1"/>
            <a:r>
              <a:rPr lang="en-US" dirty="0"/>
              <a:t>Semantic Textual Similarity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516" y="2747433"/>
            <a:ext cx="3365500" cy="20066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276350" y="5124715"/>
            <a:ext cx="9639300" cy="681566"/>
            <a:chOff x="1462616" y="5495397"/>
            <a:chExt cx="9639300" cy="6815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b="93362"/>
            <a:stretch/>
          </p:blipFill>
          <p:spPr>
            <a:xfrm>
              <a:off x="1462616" y="5495397"/>
              <a:ext cx="9639300" cy="39793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95268"/>
            <a:stretch/>
          </p:blipFill>
          <p:spPr>
            <a:xfrm>
              <a:off x="1462616" y="5893330"/>
              <a:ext cx="9639300" cy="283633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9D20A-99C7-C24A-9AA1-0C782A1756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04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AB922-92F6-41CB-97A5-D61EC38D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Existing Techniques -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78FF3-CF7E-4785-9205-704F01911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8866"/>
          </a:xfrm>
        </p:spPr>
        <p:txBody>
          <a:bodyPr/>
          <a:lstStyle/>
          <a:p>
            <a:r>
              <a:rPr lang="en-US"/>
              <a:t>In dialog-based tutoring systems, student answers are either (1) well-formed or (2) non-sentential responses.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4AD92C-FBF8-4BF8-A0FB-68C8CF673B92}"/>
              </a:ext>
            </a:extLst>
          </p:cNvPr>
          <p:cNvSpPr txBox="1"/>
          <p:nvPr/>
        </p:nvSpPr>
        <p:spPr>
          <a:xfrm>
            <a:off x="923109" y="5077097"/>
            <a:ext cx="106244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Hand-crafted token-level features cannot capture semantics.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Deep learning based sentence embeddings techniques are ineffective when answers are non-sentential and incomplete.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4BD080-421B-A34D-892B-903C717A8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21" y="2734491"/>
            <a:ext cx="7404158" cy="220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8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26F5-2ABB-41CF-A71C-FD9DEBC9D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0CCD2-D34C-48A9-B0FD-DDD65A872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669"/>
            <a:ext cx="10515600" cy="4583294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Novel token level features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/>
              <a:t>Histogram of Partial Similarity (</a:t>
            </a:r>
            <a:r>
              <a:rPr lang="en-US" err="1"/>
              <a:t>HoPS</a:t>
            </a:r>
            <a:r>
              <a:rPr lang="en-US"/>
              <a:t>) - Novel token level features specifically tuned for understanding partially correct student answers.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/>
              <a:t>Extending </a:t>
            </a:r>
            <a:r>
              <a:rPr lang="en-US" err="1"/>
              <a:t>HoPS</a:t>
            </a:r>
            <a:r>
              <a:rPr lang="en-US"/>
              <a:t> to part-of-speech tags (</a:t>
            </a:r>
            <a:r>
              <a:rPr lang="en-US" err="1"/>
              <a:t>HoPSTag</a:t>
            </a:r>
            <a:r>
              <a:rPr lang="en-US"/>
              <a:t>) and adding question type information.</a:t>
            </a:r>
          </a:p>
          <a:p>
            <a:r>
              <a:rPr lang="en-US"/>
              <a:t>Adapting deep learning based sentence embedding features to use question information.</a:t>
            </a:r>
          </a:p>
          <a:p>
            <a:r>
              <a:rPr lang="en-US"/>
              <a:t>Combining token and sentence level features.</a:t>
            </a:r>
          </a:p>
          <a:p>
            <a:r>
              <a:rPr lang="en-US"/>
              <a:t>Extensive evaluation and state-of-the-art results on 3 datasets: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/>
              <a:t>Proprietary Large-scale Industry Dataset.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/>
              <a:t>SemEval-2013 Dataset (Publicly available).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/>
              <a:t>Mohler et al. Dataset (Publicly available).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18D0-2600-47DD-B856-F3D0A46CF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Token Level Features – Word Overlap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95029-725A-4EBF-BC5E-8900B7652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3340"/>
            <a:ext cx="10515600" cy="4351338"/>
          </a:xfrm>
        </p:spPr>
        <p:txBody>
          <a:bodyPr/>
          <a:lstStyle/>
          <a:p>
            <a:r>
              <a:rPr lang="en-US"/>
              <a:t>Word overlap features: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/>
              <a:t> Precision – |RA</a:t>
            </a:r>
            <a:r>
              <a:rPr lang="en-US">
                <a:ea typeface="SimHei" panose="02010609060101010101" pitchFamily="49" charset="-122"/>
              </a:rPr>
              <a:t>∩SA|/|SA|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>
                <a:ea typeface="SimHei" panose="02010609060101010101" pitchFamily="49" charset="-122"/>
              </a:rPr>
              <a:t>Recall - </a:t>
            </a:r>
            <a:r>
              <a:rPr lang="en-US"/>
              <a:t>|RA</a:t>
            </a:r>
            <a:r>
              <a:rPr lang="en-US">
                <a:ea typeface="SimHei" panose="02010609060101010101" pitchFamily="49" charset="-122"/>
              </a:rPr>
              <a:t>∩SA|/|RA|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>
                <a:ea typeface="SimHei" panose="02010609060101010101" pitchFamily="49" charset="-122"/>
              </a:rPr>
              <a:t>Precision * Recall</a:t>
            </a:r>
          </a:p>
          <a:p>
            <a:r>
              <a:rPr lang="en-US"/>
              <a:t>Not sufficient!</a:t>
            </a:r>
          </a:p>
          <a:p>
            <a:r>
              <a:rPr lang="en-US"/>
              <a:t>How do we capture partially correct student answers?</a:t>
            </a:r>
          </a:p>
          <a:p>
            <a:r>
              <a:rPr lang="en-US"/>
              <a:t>Histogram of Partial Similarities (</a:t>
            </a:r>
            <a:r>
              <a:rPr lang="en-US" err="1"/>
              <a:t>HoPS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351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7505C-387B-4690-A1B9-E0E7B2D6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Token Level Features - </a:t>
            </a:r>
            <a:r>
              <a:rPr lang="en-US" b="1" err="1"/>
              <a:t>HoPS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04C41-39F4-4AB1-8B5E-07B2BB8DC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Captures the similarity pattern between RA and SA.</a:t>
            </a:r>
          </a:p>
          <a:p>
            <a:r>
              <a:rPr lang="en-US"/>
              <a:t>For each word in RA, find the similarity score with respect to SA as :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/>
          </a:p>
          <a:p>
            <a:pPr lvl="1">
              <a:buFont typeface="Wingdings" panose="05000000000000000000" pitchFamily="2" charset="2"/>
              <a:buChar char="Ø"/>
            </a:pPr>
            <a:endParaRPr lang="en-US"/>
          </a:p>
          <a:p>
            <a:r>
              <a:rPr lang="en-US"/>
              <a:t>Partition these similarity scores into N bins.</a:t>
            </a:r>
          </a:p>
          <a:p>
            <a:r>
              <a:rPr lang="en-US"/>
              <a:t>The bin index is computed as :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8A2F7-F682-D744-9A50-7C80C063C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726" y="2961768"/>
            <a:ext cx="4990648" cy="593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919C4A-480F-1543-AA6C-EB0A515BB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959" y="4691062"/>
            <a:ext cx="5076181" cy="7251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5BFEC6-77D3-C242-9392-46459B648A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40" r="71693" b="5556"/>
          <a:stretch/>
        </p:blipFill>
        <p:spPr>
          <a:xfrm>
            <a:off x="8858091" y="2877630"/>
            <a:ext cx="1866991" cy="321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1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35032-9F03-44A1-874F-AF6DBFBF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Token Level Features – </a:t>
            </a:r>
            <a:r>
              <a:rPr lang="en-US" b="1" err="1"/>
              <a:t>HoPSTag</a:t>
            </a:r>
            <a:r>
              <a:rPr lang="en-US" b="1"/>
              <a:t> + Question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E88FC-F1CA-4649-910C-7B37CC690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6" y="1825625"/>
            <a:ext cx="10709366" cy="4351338"/>
          </a:xfrm>
        </p:spPr>
        <p:txBody>
          <a:bodyPr/>
          <a:lstStyle/>
          <a:p>
            <a:r>
              <a:rPr lang="en-US" err="1"/>
              <a:t>HoPSTag</a:t>
            </a:r>
            <a:r>
              <a:rPr lang="en-US"/>
              <a:t> – </a:t>
            </a:r>
            <a:r>
              <a:rPr lang="en-US" err="1"/>
              <a:t>HoPS</a:t>
            </a:r>
            <a:r>
              <a:rPr lang="en-US"/>
              <a:t> with Part of Speech tags.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/>
              <a:t>For 5 POS Tag types (Noun, Verb, Adjective, Adverb, Other), create N bins each.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/>
              <a:t>Feature Dimension: 5N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/>
              <a:t>More granular features and useful with question types.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/>
          </a:p>
          <a:p>
            <a:r>
              <a:rPr lang="en-US"/>
              <a:t>Question Type Features.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/>
              <a:t>A </a:t>
            </a:r>
            <a:r>
              <a:rPr lang="en-US" i="1"/>
              <a:t>Who</a:t>
            </a:r>
            <a:r>
              <a:rPr lang="en-US"/>
              <a:t> question expects a noun as answer.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/>
              <a:t>Add binary features for 8 question types – How, What, Why, Who, Which, When, Where, Whom.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2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4960</TotalTime>
  <Words>1010</Words>
  <Application>Microsoft Macintosh PowerPoint</Application>
  <PresentationFormat>Widescreen</PresentationFormat>
  <Paragraphs>114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SimHei</vt:lpstr>
      <vt:lpstr>Arial</vt:lpstr>
      <vt:lpstr>Calibri</vt:lpstr>
      <vt:lpstr>Calibri Light</vt:lpstr>
      <vt:lpstr>Wingdings</vt:lpstr>
      <vt:lpstr>Office Theme</vt:lpstr>
      <vt:lpstr>Sentence Level Or Token Level Features For Automatic Short Answer Grading?: Use Both</vt:lpstr>
      <vt:lpstr>Automatic Short Answer Grading - Problem</vt:lpstr>
      <vt:lpstr>Existing Techniques</vt:lpstr>
      <vt:lpstr>InferSent Recent Sentence Embedding Approach</vt:lpstr>
      <vt:lpstr>Existing Techniques - Limitations</vt:lpstr>
      <vt:lpstr>Contributions</vt:lpstr>
      <vt:lpstr>Token Level Features – Word Overlap</vt:lpstr>
      <vt:lpstr>Token Level Features - HoPS</vt:lpstr>
      <vt:lpstr>Token Level Features – HoPSTag + Question Type</vt:lpstr>
      <vt:lpstr>Token Level Features - Overall</vt:lpstr>
      <vt:lpstr>Sentence Level Features</vt:lpstr>
      <vt:lpstr>Final Architecture</vt:lpstr>
      <vt:lpstr>Datasets</vt:lpstr>
      <vt:lpstr>Results – Industry Dataset</vt:lpstr>
      <vt:lpstr>Results – SemEval-2013 Dataset</vt:lpstr>
      <vt:lpstr>Results – Mohler et al. Dataset</vt:lpstr>
      <vt:lpstr>Conclusion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SENTENCE LEVEL OR TOKEN LEVEL FEATURES FOR AUTOMATIC SHORT ANSWER GRADING?: USE BOTH</dc:title>
  <dc:creator>Swarnadeep Saha</dc:creator>
  <cp:lastModifiedBy>Microsoft Office User</cp:lastModifiedBy>
  <cp:revision>88</cp:revision>
  <dcterms:created xsi:type="dcterms:W3CDTF">2018-06-21T11:18:24Z</dcterms:created>
  <dcterms:modified xsi:type="dcterms:W3CDTF">2018-06-28T05:36:03Z</dcterms:modified>
</cp:coreProperties>
</file>